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34"/>
  </p:notesMasterIdLst>
  <p:handoutMasterIdLst>
    <p:handoutMasterId r:id="rId35"/>
  </p:handoutMasterIdLst>
  <p:sldIdLst>
    <p:sldId id="256" r:id="rId5"/>
    <p:sldId id="277" r:id="rId6"/>
    <p:sldId id="278" r:id="rId7"/>
    <p:sldId id="280" r:id="rId8"/>
    <p:sldId id="281" r:id="rId9"/>
    <p:sldId id="282" r:id="rId10"/>
    <p:sldId id="283" r:id="rId11"/>
    <p:sldId id="284" r:id="rId12"/>
    <p:sldId id="285" r:id="rId13"/>
    <p:sldId id="257" r:id="rId14"/>
    <p:sldId id="270" r:id="rId15"/>
    <p:sldId id="258" r:id="rId16"/>
    <p:sldId id="259" r:id="rId17"/>
    <p:sldId id="268" r:id="rId18"/>
    <p:sldId id="269" r:id="rId19"/>
    <p:sldId id="271" r:id="rId20"/>
    <p:sldId id="272" r:id="rId21"/>
    <p:sldId id="260" r:id="rId22"/>
    <p:sldId id="261" r:id="rId23"/>
    <p:sldId id="262" r:id="rId24"/>
    <p:sldId id="273" r:id="rId25"/>
    <p:sldId id="263" r:id="rId26"/>
    <p:sldId id="264" r:id="rId27"/>
    <p:sldId id="265" r:id="rId28"/>
    <p:sldId id="266" r:id="rId29"/>
    <p:sldId id="267" r:id="rId30"/>
    <p:sldId id="276" r:id="rId31"/>
    <p:sldId id="274" r:id="rId32"/>
    <p:sldId id="275" r:id="rId33"/>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75" autoAdjust="0"/>
    <p:restoredTop sz="83151"/>
  </p:normalViewPr>
  <p:slideViewPr>
    <p:cSldViewPr snapToGrid="0">
      <p:cViewPr>
        <p:scale>
          <a:sx n="95" d="100"/>
          <a:sy n="95" d="100"/>
        </p:scale>
        <p:origin x="512" y="384"/>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A72985F-36CD-4D87-8C89-674A558E8057}" type="slidenum">
              <a:rPr lang="en-US" smtClean="0"/>
              <a:t>6</a:t>
            </a:fld>
            <a:endParaRPr lang="en-US"/>
          </a:p>
        </p:txBody>
      </p:sp>
    </p:spTree>
    <p:extLst>
      <p:ext uri="{BB962C8B-B14F-4D97-AF65-F5344CB8AC3E}">
        <p14:creationId xmlns:p14="http://schemas.microsoft.com/office/powerpoint/2010/main" val="37396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11</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15</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22</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26</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28</a:t>
            </a:fld>
            <a:endParaRPr lang="en-US"/>
          </a:p>
        </p:txBody>
      </p:sp>
    </p:spTree>
    <p:extLst>
      <p:ext uri="{BB962C8B-B14F-4D97-AF65-F5344CB8AC3E}">
        <p14:creationId xmlns:p14="http://schemas.microsoft.com/office/powerpoint/2010/main" val="28613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29</a:t>
            </a:fld>
            <a:endParaRPr lang="en-US"/>
          </a:p>
        </p:txBody>
      </p:sp>
    </p:spTree>
    <p:extLst>
      <p:ext uri="{BB962C8B-B14F-4D97-AF65-F5344CB8AC3E}">
        <p14:creationId xmlns:p14="http://schemas.microsoft.com/office/powerpoint/2010/main" val="18429403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210962"/>
            <a:ext cx="11431663" cy="4847639"/>
          </a:xfrm>
        </p:spPr>
        <p:txBody>
          <a:bodyPr/>
          <a:lstStyle>
            <a:lvl1pPr>
              <a:defRPr sz="2400" baseline="0">
                <a:latin typeface="Times New Roman" panose="02020603050405020304" pitchFamily="18" charset="0"/>
              </a:defRPr>
            </a:lvl1pPr>
            <a:lvl2pPr>
              <a:defRPr sz="2400" baseline="0">
                <a:latin typeface="Times New Roman" panose="02020603050405020304" pitchFamily="18" charset="0"/>
              </a:defRPr>
            </a:lvl2pPr>
            <a:lvl3pPr>
              <a:defRPr sz="2400" baseline="0">
                <a:latin typeface="Times New Roman" panose="02020603050405020304" pitchFamily="18" charset="0"/>
              </a:defRPr>
            </a:lvl3pPr>
            <a:lvl4pPr>
              <a:defRPr sz="2400" baseline="0">
                <a:latin typeface="Times New Roman" panose="02020603050405020304" pitchFamily="18" charset="0"/>
              </a:defRPr>
            </a:lvl4pPr>
            <a:lvl5pPr>
              <a:defRPr sz="2400" baseline="0">
                <a:latin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baseline="0">
                <a:latin typeface="Times New Roman" panose="02020603050405020304" pitchFamily="18"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Click to edit Master subtitle style</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baseline="0">
                <a:latin typeface="Times New Roman" panose="02020603050405020304" pitchFamily="18" charset="0"/>
              </a:defRPr>
            </a:lvl1pPr>
            <a:lvl2pPr>
              <a:defRPr sz="2400" baseline="0">
                <a:latin typeface="Times New Roman" panose="02020603050405020304" pitchFamily="18" charset="0"/>
              </a:defRPr>
            </a:lvl2pPr>
            <a:lvl3pPr>
              <a:defRPr sz="2400" baseline="0">
                <a:latin typeface="Times New Roman" panose="02020603050405020304" pitchFamily="18" charset="0"/>
              </a:defRPr>
            </a:lvl3pPr>
            <a:lvl4pPr>
              <a:defRPr sz="2400" baseline="0">
                <a:latin typeface="Times New Roman" panose="02020603050405020304" pitchFamily="18" charset="0"/>
              </a:defRPr>
            </a:lvl4pPr>
            <a:lvl5pPr>
              <a:defRPr sz="2400" baseline="0">
                <a:latin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velkommen</a:t>
            </a:r>
            <a:endParaRPr lang="en-US" dirty="0"/>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20/8/2025</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11</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12</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13</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u="sng"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14</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15</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i="1" dirty="0"/>
              <a:t>E</a:t>
            </a:r>
            <a:r>
              <a:rPr lang="en-US" dirty="0"/>
              <a:t> = </a:t>
            </a:r>
            <a:r>
              <a:rPr lang="en-US" i="1" dirty="0"/>
              <a:t>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17</a:t>
            </a:fld>
            <a:endParaRPr lang="en-US" dirty="0"/>
          </a:p>
        </p:txBody>
      </p:sp>
    </p:spTree>
    <p:extLst>
      <p:ext uri="{BB962C8B-B14F-4D97-AF65-F5344CB8AC3E}">
        <p14:creationId xmlns:p14="http://schemas.microsoft.com/office/powerpoint/2010/main" val="3990759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18</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a:t>
            </a:r>
          </a:p>
          <a:p>
            <a:pPr marL="0" indent="0">
              <a:buNone/>
            </a:pP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19</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2CAE7A-01AF-6E68-5B0D-2DCCBDA83342}"/>
              </a:ext>
            </a:extLst>
          </p:cNvPr>
          <p:cNvSpPr>
            <a:spLocks noGrp="1"/>
          </p:cNvSpPr>
          <p:nvPr>
            <p:ph type="title"/>
          </p:nvPr>
        </p:nvSpPr>
        <p:spPr/>
        <p:txBody>
          <a:bodyPr/>
          <a:lstStyle/>
          <a:p>
            <a:r>
              <a:rPr lang="nb-NO" dirty="0"/>
              <a:t>Underviserne</a:t>
            </a:r>
          </a:p>
        </p:txBody>
      </p:sp>
      <p:pic>
        <p:nvPicPr>
          <p:cNvPr id="15" name="Content Placeholder 14" descr="A person wearing glasses and a floral shirt&#10;&#10;AI-generated content may be incorrect.">
            <a:extLst>
              <a:ext uri="{FF2B5EF4-FFF2-40B4-BE49-F238E27FC236}">
                <a16:creationId xmlns:a16="http://schemas.microsoft.com/office/drawing/2014/main" id="{BBE6088D-BE7F-2C44-9568-C13AE9BD7E56}"/>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1867072" y="992281"/>
            <a:ext cx="2584961" cy="3579717"/>
          </a:xfrm>
        </p:spPr>
      </p:pic>
      <p:pic>
        <p:nvPicPr>
          <p:cNvPr id="17" name="Picture 16" descr="A close-up of a person&#10;&#10;AI-generated content may be incorrect.">
            <a:extLst>
              <a:ext uri="{FF2B5EF4-FFF2-40B4-BE49-F238E27FC236}">
                <a16:creationId xmlns:a16="http://schemas.microsoft.com/office/drawing/2014/main" id="{50AF71B0-6603-85F8-4DF5-48C893D2C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97" y="992281"/>
            <a:ext cx="2683903" cy="3579718"/>
          </a:xfrm>
          <a:prstGeom prst="rect">
            <a:avLst/>
          </a:prstGeom>
        </p:spPr>
      </p:pic>
      <p:sp>
        <p:nvSpPr>
          <p:cNvPr id="18" name="TextBox 17">
            <a:extLst>
              <a:ext uri="{FF2B5EF4-FFF2-40B4-BE49-F238E27FC236}">
                <a16:creationId xmlns:a16="http://schemas.microsoft.com/office/drawing/2014/main" id="{5856255D-837F-937A-B6E0-21FC5C8A1AEF}"/>
              </a:ext>
            </a:extLst>
          </p:cNvPr>
          <p:cNvSpPr txBox="1"/>
          <p:nvPr/>
        </p:nvSpPr>
        <p:spPr>
          <a:xfrm>
            <a:off x="1045088" y="4741964"/>
            <a:ext cx="4228928" cy="1200329"/>
          </a:xfrm>
          <a:prstGeom prst="rect">
            <a:avLst/>
          </a:prstGeom>
          <a:noFill/>
        </p:spPr>
        <p:txBody>
          <a:bodyPr wrap="square" rtlCol="0">
            <a:spAutoFit/>
          </a:bodyPr>
          <a:lstStyle/>
          <a:p>
            <a:pPr algn="ctr"/>
            <a:r>
              <a:rPr lang="nb-NO" sz="2400" dirty="0">
                <a:latin typeface="Times New Roman" panose="02020603050405020304" pitchFamily="18" charset="0"/>
                <a:cs typeface="Times New Roman" panose="02020603050405020304" pitchFamily="18" charset="0"/>
              </a:rPr>
              <a:t>Simen Kvaal</a:t>
            </a:r>
          </a:p>
          <a:p>
            <a:pPr algn="ctr"/>
            <a:r>
              <a:rPr lang="nb-NO" sz="2400" dirty="0" err="1">
                <a:latin typeface="Times New Roman" panose="02020603050405020304" pitchFamily="18" charset="0"/>
                <a:cs typeface="Times New Roman" panose="02020603050405020304" pitchFamily="18" charset="0"/>
              </a:rPr>
              <a:t>simen.kvaal@kjemi.uio.no</a:t>
            </a:r>
            <a:endParaRPr lang="nb-NO" sz="2400" dirty="0">
              <a:latin typeface="Times New Roman" panose="02020603050405020304" pitchFamily="18" charset="0"/>
              <a:cs typeface="Times New Roman" panose="02020603050405020304" pitchFamily="18" charset="0"/>
            </a:endParaRPr>
          </a:p>
          <a:p>
            <a:pPr algn="ctr"/>
            <a:r>
              <a:rPr lang="nb-NO" sz="2400" dirty="0">
                <a:latin typeface="Times New Roman" panose="02020603050405020304" pitchFamily="18" charset="0"/>
                <a:cs typeface="Times New Roman" panose="02020603050405020304" pitchFamily="18" charset="0"/>
              </a:rPr>
              <a:t>Førsteamanuensis</a:t>
            </a:r>
          </a:p>
        </p:txBody>
      </p:sp>
      <p:sp>
        <p:nvSpPr>
          <p:cNvPr id="19" name="TextBox 18">
            <a:extLst>
              <a:ext uri="{FF2B5EF4-FFF2-40B4-BE49-F238E27FC236}">
                <a16:creationId xmlns:a16="http://schemas.microsoft.com/office/drawing/2014/main" id="{12FEA9D5-3CB4-DD2B-AD1F-459CCA28E772}"/>
              </a:ext>
            </a:extLst>
          </p:cNvPr>
          <p:cNvSpPr txBox="1"/>
          <p:nvPr/>
        </p:nvSpPr>
        <p:spPr>
          <a:xfrm>
            <a:off x="6917984" y="4741964"/>
            <a:ext cx="4228928" cy="1200329"/>
          </a:xfrm>
          <a:prstGeom prst="rect">
            <a:avLst/>
          </a:prstGeom>
          <a:noFill/>
        </p:spPr>
        <p:txBody>
          <a:bodyPr wrap="square" rtlCol="0">
            <a:spAutoFit/>
          </a:bodyPr>
          <a:lstStyle/>
          <a:p>
            <a:pPr algn="ctr"/>
            <a:r>
              <a:rPr lang="nb-NO" sz="2400" dirty="0">
                <a:latin typeface="Times New Roman" panose="02020603050405020304" pitchFamily="18" charset="0"/>
                <a:cs typeface="Times New Roman" panose="02020603050405020304" pitchFamily="18" charset="0"/>
              </a:rPr>
              <a:t>Simon E. Schrader</a:t>
            </a:r>
          </a:p>
          <a:p>
            <a:pPr algn="ctr"/>
            <a:r>
              <a:rPr lang="nb-NO" sz="2400" dirty="0" err="1">
                <a:latin typeface="Times New Roman" panose="02020603050405020304" pitchFamily="18" charset="0"/>
                <a:cs typeface="Times New Roman" panose="02020603050405020304" pitchFamily="18" charset="0"/>
              </a:rPr>
              <a:t>s.e.schrader@kjemi.uio.no</a:t>
            </a:r>
            <a:endParaRPr lang="nb-NO" sz="2400" dirty="0">
              <a:latin typeface="Times New Roman" panose="02020603050405020304" pitchFamily="18" charset="0"/>
              <a:cs typeface="Times New Roman" panose="02020603050405020304" pitchFamily="18" charset="0"/>
            </a:endParaRPr>
          </a:p>
          <a:p>
            <a:pPr algn="ctr"/>
            <a:r>
              <a:rPr lang="nb-NO" sz="2400" dirty="0">
                <a:latin typeface="Times New Roman" panose="02020603050405020304" pitchFamily="18" charset="0"/>
                <a:cs typeface="Times New Roman" panose="02020603050405020304" pitchFamily="18" charset="0"/>
              </a:rPr>
              <a:t>Stipendiat</a:t>
            </a:r>
          </a:p>
        </p:txBody>
      </p:sp>
    </p:spTree>
    <p:extLst>
      <p:ext uri="{BB962C8B-B14F-4D97-AF65-F5344CB8AC3E}">
        <p14:creationId xmlns:p14="http://schemas.microsoft.com/office/powerpoint/2010/main" val="100127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Bohrs </a:t>
            </a:r>
            <a:r>
              <a:rPr lang="en-US" dirty="0" err="1"/>
              <a:t>atommodell</a:t>
            </a:r>
            <a:r>
              <a:rPr lang="en-US" dirty="0"/>
              <a:t> (1913). </a:t>
            </a:r>
          </a:p>
          <a:p>
            <a:pPr marL="0" indent="0">
              <a:buNone/>
            </a:pPr>
            <a:endParaRPr lang="en-US" dirty="0"/>
          </a:p>
          <a:p>
            <a:pPr marL="0" indent="0">
              <a:buNone/>
            </a:pPr>
            <a:r>
              <a:rPr lang="en-US" dirty="0" err="1"/>
              <a:t>Nobelpris</a:t>
            </a:r>
            <a:r>
              <a:rPr lang="en-US" dirty="0"/>
              <a:t> 1922.</a:t>
            </a:r>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1DD25-B907-CCD8-A129-B73B4765164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A531844D-4021-48A3-2C87-1AADD0BBEDBB}"/>
              </a:ext>
            </a:extLst>
          </p:cNvPr>
          <p:cNvSpPr>
            <a:spLocks noGrp="1"/>
          </p:cNvSpPr>
          <p:nvPr>
            <p:ph type="title"/>
          </p:nvPr>
        </p:nvSpPr>
        <p:spPr/>
        <p:txBody>
          <a:bodyPr/>
          <a:lstStyle/>
          <a:p>
            <a:r>
              <a:rPr lang="en-US" dirty="0" err="1"/>
              <a:t>Klassisk</a:t>
            </a:r>
            <a:r>
              <a:rPr lang="en-US" dirty="0"/>
              <a:t> atom er </a:t>
            </a:r>
            <a:r>
              <a:rPr lang="en-US" dirty="0" err="1"/>
              <a:t>ustablit</a:t>
            </a:r>
            <a:r>
              <a:rPr lang="en-US" dirty="0"/>
              <a:t>	</a:t>
            </a:r>
          </a:p>
        </p:txBody>
      </p:sp>
      <p:sp>
        <p:nvSpPr>
          <p:cNvPr id="7" name="Footer Placeholder 6">
            <a:extLst>
              <a:ext uri="{FF2B5EF4-FFF2-40B4-BE49-F238E27FC236}">
                <a16:creationId xmlns:a16="http://schemas.microsoft.com/office/drawing/2014/main" id="{8C1370A5-6E40-9E57-FEF3-EDB472133619}"/>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4264BC2-9A34-C7B8-84DF-B1A296CF1519}"/>
              </a:ext>
            </a:extLst>
          </p:cNvPr>
          <p:cNvSpPr>
            <a:spLocks noGrp="1"/>
          </p:cNvSpPr>
          <p:nvPr>
            <p:ph type="sldNum" sz="quarter" idx="12"/>
          </p:nvPr>
        </p:nvSpPr>
        <p:spPr/>
        <p:txBody>
          <a:bodyPr/>
          <a:lstStyle/>
          <a:p>
            <a:r>
              <a:rPr lang="en-US"/>
              <a:t>Side </a:t>
            </a:r>
            <a:fld id="{5251F420-7306-4E7C-A79E-F31A38F7D392}" type="slidenum">
              <a:rPr lang="en-US" smtClean="0"/>
              <a:pPr/>
              <a:t>27</a:t>
            </a:fld>
            <a:endParaRPr lang="en-US" dirty="0"/>
          </a:p>
        </p:txBody>
      </p:sp>
      <p:pic>
        <p:nvPicPr>
          <p:cNvPr id="10" name="Picture 9" descr="A diagram of a spiral&#10;&#10;Description automatically generated">
            <a:extLst>
              <a:ext uri="{FF2B5EF4-FFF2-40B4-BE49-F238E27FC236}">
                <a16:creationId xmlns:a16="http://schemas.microsoft.com/office/drawing/2014/main" id="{40F667CB-9F9C-2DD4-567F-7AD4BF99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0" y="1012208"/>
            <a:ext cx="3344043" cy="5332984"/>
          </a:xfrm>
          <a:prstGeom prst="rect">
            <a:avLst/>
          </a:prstGeom>
        </p:spPr>
      </p:pic>
      <p:cxnSp>
        <p:nvCxnSpPr>
          <p:cNvPr id="12" name="Straight Arrow Connector 11">
            <a:extLst>
              <a:ext uri="{FF2B5EF4-FFF2-40B4-BE49-F238E27FC236}">
                <a16:creationId xmlns:a16="http://schemas.microsoft.com/office/drawing/2014/main" id="{5DEE49C6-4670-5C58-48D1-936195154EAB}"/>
              </a:ext>
            </a:extLst>
          </p:cNvPr>
          <p:cNvCxnSpPr/>
          <p:nvPr/>
        </p:nvCxnSpPr>
        <p:spPr>
          <a:xfrm flipV="1">
            <a:off x="6585728" y="2830015"/>
            <a:ext cx="1987296"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870F40-0448-F460-3ABD-7780EF603FAB}"/>
              </a:ext>
            </a:extLst>
          </p:cNvPr>
          <p:cNvSpPr txBox="1"/>
          <p:nvPr/>
        </p:nvSpPr>
        <p:spPr>
          <a:xfrm>
            <a:off x="8063442" y="3128546"/>
            <a:ext cx="3344043" cy="2308324"/>
          </a:xfrm>
          <a:prstGeom prst="rect">
            <a:avLst/>
          </a:prstGeom>
          <a:noFill/>
        </p:spPr>
        <p:txBody>
          <a:bodyPr wrap="square" rtlCol="0">
            <a:spAutoFit/>
          </a:bodyPr>
          <a:lstStyle/>
          <a:p>
            <a:r>
              <a:rPr lang="en-US" sz="2400" dirty="0" err="1">
                <a:latin typeface="Times New Roman" panose="02020603050405020304" pitchFamily="18" charset="0"/>
              </a:rPr>
              <a:t>Elektronet</a:t>
            </a:r>
            <a:r>
              <a:rPr lang="en-US" sz="2400" dirty="0">
                <a:latin typeface="Times New Roman" panose="02020603050405020304" pitchFamily="18" charset="0"/>
              </a:rPr>
              <a:t> </a:t>
            </a:r>
            <a:r>
              <a:rPr lang="en-US" sz="2400" dirty="0" err="1">
                <a:latin typeface="Times New Roman" panose="02020603050405020304" pitchFamily="18" charset="0"/>
              </a:rPr>
              <a:t>vekselvirker</a:t>
            </a:r>
            <a:r>
              <a:rPr lang="en-US" sz="2400" dirty="0">
                <a:latin typeface="Times New Roman" panose="02020603050405020304" pitchFamily="18" charset="0"/>
              </a:rPr>
              <a:t> med EM-</a:t>
            </a:r>
            <a:r>
              <a:rPr lang="en-US" sz="2400" dirty="0" err="1">
                <a:latin typeface="Times New Roman" panose="02020603050405020304" pitchFamily="18" charset="0"/>
              </a:rPr>
              <a:t>feltet</a:t>
            </a:r>
            <a:r>
              <a:rPr lang="en-US" sz="2400" dirty="0">
                <a:latin typeface="Times New Roman" panose="02020603050405020304" pitchFamily="18" charset="0"/>
              </a:rPr>
              <a:t> </a:t>
            </a:r>
            <a:r>
              <a:rPr lang="en-US" sz="2400" dirty="0" err="1">
                <a:latin typeface="Times New Roman" panose="02020603050405020304" pitchFamily="18" charset="0"/>
              </a:rPr>
              <a:t>og</a:t>
            </a:r>
            <a:r>
              <a:rPr lang="en-US" sz="2400" dirty="0">
                <a:latin typeface="Times New Roman" panose="02020603050405020304" pitchFamily="18" charset="0"/>
              </a:rPr>
              <a:t> sender </a:t>
            </a:r>
            <a:r>
              <a:rPr lang="en-US" sz="2400" dirty="0" err="1">
                <a:latin typeface="Times New Roman" panose="02020603050405020304" pitchFamily="18" charset="0"/>
              </a:rPr>
              <a:t>ut</a:t>
            </a:r>
            <a:r>
              <a:rPr lang="en-US" sz="2400" dirty="0">
                <a:latin typeface="Times New Roman" panose="02020603050405020304" pitchFamily="18" charset="0"/>
              </a:rPr>
              <a:t> </a:t>
            </a:r>
            <a:r>
              <a:rPr lang="en-US" sz="2400" dirty="0" err="1">
                <a:latin typeface="Times New Roman" panose="02020603050405020304" pitchFamily="18" charset="0"/>
              </a:rPr>
              <a:t>lysbølger</a:t>
            </a:r>
            <a:endParaRPr lang="en-US" sz="2400" dirty="0">
              <a:latin typeface="Times New Roman" panose="02020603050405020304" pitchFamily="18" charset="0"/>
            </a:endParaRPr>
          </a:p>
          <a:p>
            <a:endParaRPr lang="en-US" sz="2400" dirty="0">
              <a:latin typeface="Times New Roman" panose="02020603050405020304" pitchFamily="18" charset="0"/>
            </a:endParaRPr>
          </a:p>
          <a:p>
            <a:r>
              <a:rPr lang="en-US" sz="2400" dirty="0">
                <a:latin typeface="Times New Roman" panose="02020603050405020304" pitchFamily="18" charset="0"/>
              </a:rPr>
              <a:t>(Se </a:t>
            </a:r>
            <a:r>
              <a:rPr lang="en-US" sz="2400" dirty="0" err="1">
                <a:latin typeface="Times New Roman" panose="02020603050405020304" pitchFamily="18" charset="0"/>
              </a:rPr>
              <a:t>senere</a:t>
            </a:r>
            <a:r>
              <a:rPr lang="en-US" sz="2400" dirty="0">
                <a:latin typeface="Times New Roman" panose="02020603050405020304" pitchFamily="18" charset="0"/>
              </a:rPr>
              <a:t> om Maxwells </a:t>
            </a:r>
            <a:r>
              <a:rPr lang="en-US" sz="2400" dirty="0" err="1">
                <a:latin typeface="Times New Roman" panose="02020603050405020304" pitchFamily="18" charset="0"/>
              </a:rPr>
              <a:t>likninger</a:t>
            </a:r>
            <a:r>
              <a:rPr lang="en-US" sz="2400" dirty="0">
                <a:latin typeface="Times New Roman" panose="02020603050405020304" pitchFamily="18" charset="0"/>
              </a:rPr>
              <a:t>)</a:t>
            </a:r>
          </a:p>
        </p:txBody>
      </p:sp>
    </p:spTree>
    <p:extLst>
      <p:ext uri="{BB962C8B-B14F-4D97-AF65-F5344CB8AC3E}">
        <p14:creationId xmlns:p14="http://schemas.microsoft.com/office/powerpoint/2010/main" val="265103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pPr lvl="1">
              <a:buFont typeface="System Font Regular"/>
              <a:buChar char="→"/>
            </a:pPr>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a:t>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28</a:t>
            </a:fld>
            <a:endParaRPr lang="en-US" dirty="0"/>
          </a:p>
        </p:txBody>
      </p:sp>
      <p:pic>
        <p:nvPicPr>
          <p:cNvPr id="2" name="Picture 1">
            <a:extLst>
              <a:ext uri="{FF2B5EF4-FFF2-40B4-BE49-F238E27FC236}">
                <a16:creationId xmlns:a16="http://schemas.microsoft.com/office/drawing/2014/main" id="{C234554C-D8DF-F761-CA8A-A2BC9F417EA8}"/>
              </a:ext>
            </a:extLst>
          </p:cNvPr>
          <p:cNvPicPr>
            <a:picLocks noChangeAspect="1"/>
          </p:cNvPicPr>
          <p:nvPr/>
        </p:nvPicPr>
        <p:blipFill>
          <a:blip r:embed="rId4"/>
          <a:stretch>
            <a:fillRect/>
          </a:stretch>
        </p:blipFill>
        <p:spPr>
          <a:xfrm>
            <a:off x="4519373" y="1738521"/>
            <a:ext cx="1371600" cy="342900"/>
          </a:xfrm>
          <a:prstGeom prst="rect">
            <a:avLst/>
          </a:prstGeom>
        </p:spPr>
      </p:pic>
      <p:pic>
        <p:nvPicPr>
          <p:cNvPr id="9" name="Picture 8">
            <a:extLst>
              <a:ext uri="{FF2B5EF4-FFF2-40B4-BE49-F238E27FC236}">
                <a16:creationId xmlns:a16="http://schemas.microsoft.com/office/drawing/2014/main" id="{4163C1DA-5FB1-97A0-DB62-3CDD2BDFCFA3}"/>
              </a:ext>
            </a:extLst>
          </p:cNvPr>
          <p:cNvPicPr>
            <a:picLocks noChangeAspect="1"/>
          </p:cNvPicPr>
          <p:nvPr/>
        </p:nvPicPr>
        <p:blipFill>
          <a:blip r:embed="rId5"/>
          <a:stretch>
            <a:fillRect/>
          </a:stretch>
        </p:blipFill>
        <p:spPr>
          <a:xfrm>
            <a:off x="1972389" y="2702875"/>
            <a:ext cx="1231900" cy="406400"/>
          </a:xfrm>
          <a:prstGeom prst="rect">
            <a:avLst/>
          </a:prstGeom>
        </p:spPr>
      </p:pic>
      <p:pic>
        <p:nvPicPr>
          <p:cNvPr id="10" name="Picture 9">
            <a:extLst>
              <a:ext uri="{FF2B5EF4-FFF2-40B4-BE49-F238E27FC236}">
                <a16:creationId xmlns:a16="http://schemas.microsoft.com/office/drawing/2014/main" id="{39668D5C-CFE9-C662-F96D-98D17F9ABE27}"/>
              </a:ext>
            </a:extLst>
          </p:cNvPr>
          <p:cNvPicPr>
            <a:picLocks noChangeAspect="1"/>
          </p:cNvPicPr>
          <p:nvPr/>
        </p:nvPicPr>
        <p:blipFill>
          <a:blip r:embed="rId6"/>
          <a:stretch>
            <a:fillRect/>
          </a:stretch>
        </p:blipFill>
        <p:spPr>
          <a:xfrm>
            <a:off x="2034378" y="3650908"/>
            <a:ext cx="4381500" cy="457200"/>
          </a:xfrm>
          <a:prstGeom prst="rect">
            <a:avLst/>
          </a:prstGeom>
        </p:spPr>
      </p:pic>
      <p:pic>
        <p:nvPicPr>
          <p:cNvPr id="13" name="Picture 12">
            <a:extLst>
              <a:ext uri="{FF2B5EF4-FFF2-40B4-BE49-F238E27FC236}">
                <a16:creationId xmlns:a16="http://schemas.microsoft.com/office/drawing/2014/main" id="{CE90D3D2-A636-0FAF-CB0A-16C399189EFE}"/>
              </a:ext>
            </a:extLst>
          </p:cNvPr>
          <p:cNvPicPr>
            <a:picLocks noChangeAspect="1"/>
          </p:cNvPicPr>
          <p:nvPr/>
        </p:nvPicPr>
        <p:blipFill>
          <a:blip r:embed="rId7"/>
          <a:stretch>
            <a:fillRect/>
          </a:stretch>
        </p:blipFill>
        <p:spPr>
          <a:xfrm>
            <a:off x="2031583" y="5153958"/>
            <a:ext cx="2413000" cy="9271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29</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3"/>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09D5-0CFA-4BB2-5BD4-1292DB88DA42}"/>
              </a:ext>
            </a:extLst>
          </p:cNvPr>
          <p:cNvSpPr>
            <a:spLocks noGrp="1"/>
          </p:cNvSpPr>
          <p:nvPr>
            <p:ph type="title"/>
          </p:nvPr>
        </p:nvSpPr>
        <p:spPr/>
        <p:txBody>
          <a:bodyPr/>
          <a:lstStyle/>
          <a:p>
            <a:r>
              <a:rPr lang="nb-NO" dirty="0"/>
              <a:t>Litt praktisk info</a:t>
            </a:r>
          </a:p>
        </p:txBody>
      </p:sp>
      <p:sp>
        <p:nvSpPr>
          <p:cNvPr id="3" name="Content Placeholder 2">
            <a:extLst>
              <a:ext uri="{FF2B5EF4-FFF2-40B4-BE49-F238E27FC236}">
                <a16:creationId xmlns:a16="http://schemas.microsoft.com/office/drawing/2014/main" id="{42824FB0-1E95-7FF2-92E5-951CA49B7400}"/>
              </a:ext>
            </a:extLst>
          </p:cNvPr>
          <p:cNvSpPr>
            <a:spLocks noGrp="1"/>
          </p:cNvSpPr>
          <p:nvPr>
            <p:ph sz="half" idx="30"/>
          </p:nvPr>
        </p:nvSpPr>
        <p:spPr/>
        <p:txBody>
          <a:bodyPr/>
          <a:lstStyle/>
          <a:p>
            <a:r>
              <a:rPr lang="nb-NO" dirty="0"/>
              <a:t>Forelesninger:</a:t>
            </a:r>
          </a:p>
          <a:p>
            <a:pPr lvl="1"/>
            <a:r>
              <a:rPr lang="nb-NO" dirty="0"/>
              <a:t> onsdager 12:15–14:00 og fredager 08:15–10:00</a:t>
            </a:r>
          </a:p>
          <a:p>
            <a:r>
              <a:rPr lang="nb-NO" dirty="0"/>
              <a:t>Gruppeundervisning:</a:t>
            </a:r>
          </a:p>
          <a:p>
            <a:pPr lvl="1"/>
            <a:r>
              <a:rPr lang="nb-NO" dirty="0"/>
              <a:t>torsdager 12:15–15:00</a:t>
            </a:r>
          </a:p>
          <a:p>
            <a:r>
              <a:rPr lang="nb-NO" dirty="0"/>
              <a:t>5 </a:t>
            </a:r>
            <a:r>
              <a:rPr lang="nb-NO" dirty="0" err="1"/>
              <a:t>obliger</a:t>
            </a:r>
            <a:endParaRPr lang="nb-NO" dirty="0"/>
          </a:p>
          <a:p>
            <a:r>
              <a:rPr lang="nb-NO" dirty="0" err="1"/>
              <a:t>Cavas</a:t>
            </a:r>
            <a:r>
              <a:rPr lang="nb-NO" dirty="0"/>
              <a:t> for kommunikasjon og informasjon</a:t>
            </a:r>
          </a:p>
          <a:p>
            <a:endParaRPr lang="nb-NO" dirty="0"/>
          </a:p>
        </p:txBody>
      </p:sp>
      <p:sp>
        <p:nvSpPr>
          <p:cNvPr id="4" name="Footer Placeholder 3">
            <a:extLst>
              <a:ext uri="{FF2B5EF4-FFF2-40B4-BE49-F238E27FC236}">
                <a16:creationId xmlns:a16="http://schemas.microsoft.com/office/drawing/2014/main" id="{FD7303B0-DC24-FEE5-2B6E-5A7E383BE432}"/>
              </a:ext>
            </a:extLst>
          </p:cNvPr>
          <p:cNvSpPr>
            <a:spLocks noGrp="1"/>
          </p:cNvSpPr>
          <p:nvPr>
            <p:ph type="ftr" sz="quarter" idx="32"/>
          </p:nvPr>
        </p:nvSpPr>
        <p:spPr/>
        <p:txBody>
          <a:bodyPr/>
          <a:lstStyle/>
          <a:p>
            <a:endParaRPr lang="nb-NO" dirty="0"/>
          </a:p>
        </p:txBody>
      </p:sp>
      <p:sp>
        <p:nvSpPr>
          <p:cNvPr id="5" name="Slide Number Placeholder 4">
            <a:extLst>
              <a:ext uri="{FF2B5EF4-FFF2-40B4-BE49-F238E27FC236}">
                <a16:creationId xmlns:a16="http://schemas.microsoft.com/office/drawing/2014/main" id="{5A78150F-A790-2C26-4FEF-D93E93488BC5}"/>
              </a:ext>
            </a:extLst>
          </p:cNvPr>
          <p:cNvSpPr>
            <a:spLocks noGrp="1"/>
          </p:cNvSpPr>
          <p:nvPr>
            <p:ph type="sldNum" sz="quarter" idx="33"/>
          </p:nvPr>
        </p:nvSpPr>
        <p:spPr/>
        <p:txBody>
          <a:bodyPr/>
          <a:lstStyle/>
          <a:p>
            <a:r>
              <a:rPr lang="en-US"/>
              <a:t>Side </a:t>
            </a:r>
            <a:fld id="{5251F420-7306-4E7C-A79E-F31A38F7D392}" type="slidenum">
              <a:rPr lang="en-US" smtClean="0"/>
              <a:pPr/>
              <a:t>3</a:t>
            </a:fld>
            <a:endParaRPr lang="en-US" dirty="0"/>
          </a:p>
        </p:txBody>
      </p:sp>
    </p:spTree>
    <p:extLst>
      <p:ext uri="{BB962C8B-B14F-4D97-AF65-F5344CB8AC3E}">
        <p14:creationId xmlns:p14="http://schemas.microsoft.com/office/powerpoint/2010/main" val="216812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0" descr="A cover of a book&#10;&#10;Description automatically generated">
            <a:extLst>
              <a:ext uri="{FF2B5EF4-FFF2-40B4-BE49-F238E27FC236}">
                <a16:creationId xmlns:a16="http://schemas.microsoft.com/office/drawing/2014/main" id="{AA35460F-ADB3-55F9-9A3A-E81F8C619079}"/>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148" b="148"/>
          <a:stretch/>
        </p:blipFill>
        <p:spPr/>
      </p:pic>
      <p:sp>
        <p:nvSpPr>
          <p:cNvPr id="11" name="Text Placeholder 10">
            <a:extLst>
              <a:ext uri="{FF2B5EF4-FFF2-40B4-BE49-F238E27FC236}">
                <a16:creationId xmlns:a16="http://schemas.microsoft.com/office/drawing/2014/main" id="{6964B19E-34F0-9D3B-1BE0-014CD0FD9D3A}"/>
              </a:ext>
            </a:extLst>
          </p:cNvPr>
          <p:cNvSpPr>
            <a:spLocks noGrp="1"/>
          </p:cNvSpPr>
          <p:nvPr>
            <p:ph type="body" sz="quarter" idx="16"/>
          </p:nvPr>
        </p:nvSpPr>
        <p:spPr/>
        <p:txBody>
          <a:bodyPr/>
          <a:lstStyle/>
          <a:p>
            <a:endParaRPr lang="nb-NO" dirty="0"/>
          </a:p>
        </p:txBody>
      </p:sp>
      <p:sp>
        <p:nvSpPr>
          <p:cNvPr id="9" name="Title 8">
            <a:extLst>
              <a:ext uri="{FF2B5EF4-FFF2-40B4-BE49-F238E27FC236}">
                <a16:creationId xmlns:a16="http://schemas.microsoft.com/office/drawing/2014/main" id="{A0906DC5-541B-98CB-E0F2-F8CCCDD757EE}"/>
              </a:ext>
            </a:extLst>
          </p:cNvPr>
          <p:cNvSpPr>
            <a:spLocks noGrp="1"/>
          </p:cNvSpPr>
          <p:nvPr>
            <p:ph type="title"/>
          </p:nvPr>
        </p:nvSpPr>
        <p:spPr/>
        <p:txBody>
          <a:bodyPr/>
          <a:lstStyle/>
          <a:p>
            <a:r>
              <a:rPr lang="nb-NO" dirty="0"/>
              <a:t>Pensum</a:t>
            </a:r>
          </a:p>
        </p:txBody>
      </p:sp>
      <p:sp>
        <p:nvSpPr>
          <p:cNvPr id="10" name="Subtitle 9">
            <a:extLst>
              <a:ext uri="{FF2B5EF4-FFF2-40B4-BE49-F238E27FC236}">
                <a16:creationId xmlns:a16="http://schemas.microsoft.com/office/drawing/2014/main" id="{DEF05AFF-2FCE-D64E-669B-DCFFBDE02A4F}"/>
              </a:ext>
            </a:extLst>
          </p:cNvPr>
          <p:cNvSpPr>
            <a:spLocks noGrp="1"/>
          </p:cNvSpPr>
          <p:nvPr>
            <p:ph type="subTitle" idx="13"/>
          </p:nvPr>
        </p:nvSpPr>
        <p:spPr/>
        <p:txBody>
          <a:bodyPr/>
          <a:lstStyle/>
          <a:p>
            <a:endParaRPr lang="nb-NO"/>
          </a:p>
        </p:txBody>
      </p:sp>
      <p:sp>
        <p:nvSpPr>
          <p:cNvPr id="12" name="Content Placeholder 11">
            <a:extLst>
              <a:ext uri="{FF2B5EF4-FFF2-40B4-BE49-F238E27FC236}">
                <a16:creationId xmlns:a16="http://schemas.microsoft.com/office/drawing/2014/main" id="{CF93C446-5802-8A77-E561-EFB672FB5E50}"/>
              </a:ext>
            </a:extLst>
          </p:cNvPr>
          <p:cNvSpPr>
            <a:spLocks noGrp="1"/>
          </p:cNvSpPr>
          <p:nvPr>
            <p:ph sz="half" idx="29"/>
          </p:nvPr>
        </p:nvSpPr>
        <p:spPr/>
        <p:txBody>
          <a:bodyPr/>
          <a:lstStyle/>
          <a:p>
            <a:r>
              <a:rPr lang="nb-NO" dirty="0"/>
              <a:t>Engel </a:t>
            </a:r>
            <a:r>
              <a:rPr lang="nb-NO" i="1" dirty="0"/>
              <a:t>et al., «Quantum </a:t>
            </a:r>
            <a:r>
              <a:rPr lang="nb-NO" i="1" dirty="0" err="1"/>
              <a:t>Chemistry</a:t>
            </a:r>
            <a:r>
              <a:rPr lang="nb-NO" i="1" dirty="0"/>
              <a:t> and </a:t>
            </a:r>
            <a:r>
              <a:rPr lang="nb-NO" i="1" dirty="0" err="1"/>
              <a:t>Spectroscopy</a:t>
            </a:r>
            <a:r>
              <a:rPr lang="nb-NO" i="1" dirty="0"/>
              <a:t>», </a:t>
            </a:r>
            <a:r>
              <a:rPr lang="nb-NO" dirty="0"/>
              <a:t>3. eller 4. utgave</a:t>
            </a:r>
          </a:p>
          <a:p>
            <a:r>
              <a:rPr lang="nb-NO" dirty="0"/>
              <a:t>Akademika har bare 3. utgave, men 4. utgave kan dere lett finne andre steder</a:t>
            </a:r>
          </a:p>
          <a:p>
            <a:r>
              <a:rPr lang="nb-NO" dirty="0"/>
              <a:t>Tillegg: Notater gjort tilgjengelig på Canvas</a:t>
            </a:r>
          </a:p>
        </p:txBody>
      </p:sp>
    </p:spTree>
    <p:extLst>
      <p:ext uri="{BB962C8B-B14F-4D97-AF65-F5344CB8AC3E}">
        <p14:creationId xmlns:p14="http://schemas.microsoft.com/office/powerpoint/2010/main" val="82376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BDABA4B-E993-E76A-867E-768072EC374B}"/>
              </a:ext>
            </a:extLst>
          </p:cNvPr>
          <p:cNvPicPr>
            <a:picLocks noGrp="1" noChangeAspect="1"/>
          </p:cNvPicPr>
          <p:nvPr>
            <p:ph type="pic" sz="quarter" idx="27"/>
          </p:nvPr>
        </p:nvPicPr>
        <p:blipFill>
          <a:blip r:embed="rId2"/>
          <a:srcRect t="7250" b="7250"/>
          <a:stretch>
            <a:fillRect/>
          </a:stretch>
        </p:blipFill>
        <p:spPr>
          <a:prstGeom prst="rect">
            <a:avLst/>
          </a:prstGeom>
        </p:spPr>
      </p:pic>
      <p:sp>
        <p:nvSpPr>
          <p:cNvPr id="3" name="Text Placeholder 2">
            <a:extLst>
              <a:ext uri="{FF2B5EF4-FFF2-40B4-BE49-F238E27FC236}">
                <a16:creationId xmlns:a16="http://schemas.microsoft.com/office/drawing/2014/main" id="{FD34C23A-E21A-29E0-149B-14F3E969AE92}"/>
              </a:ext>
            </a:extLst>
          </p:cNvPr>
          <p:cNvSpPr>
            <a:spLocks noGrp="1"/>
          </p:cNvSpPr>
          <p:nvPr>
            <p:ph type="body" sz="quarter" idx="16"/>
          </p:nvPr>
        </p:nvSpPr>
        <p:spPr/>
        <p:txBody>
          <a:bodyPr/>
          <a:lstStyle/>
          <a:p>
            <a:r>
              <a:rPr lang="nb-NO" dirty="0"/>
              <a:t>Fra </a:t>
            </a:r>
            <a:r>
              <a:rPr lang="nb-NO" dirty="0" err="1"/>
              <a:t>ChatGPT</a:t>
            </a:r>
            <a:endParaRPr lang="nb-NO" dirty="0"/>
          </a:p>
        </p:txBody>
      </p:sp>
      <p:sp>
        <p:nvSpPr>
          <p:cNvPr id="4" name="Title 3">
            <a:extLst>
              <a:ext uri="{FF2B5EF4-FFF2-40B4-BE49-F238E27FC236}">
                <a16:creationId xmlns:a16="http://schemas.microsoft.com/office/drawing/2014/main" id="{78242343-0DB5-F49F-8676-0BC29A56C0DB}"/>
              </a:ext>
            </a:extLst>
          </p:cNvPr>
          <p:cNvSpPr>
            <a:spLocks noGrp="1"/>
          </p:cNvSpPr>
          <p:nvPr>
            <p:ph type="title"/>
          </p:nvPr>
        </p:nvSpPr>
        <p:spPr/>
        <p:txBody>
          <a:bodyPr/>
          <a:lstStyle/>
          <a:p>
            <a:r>
              <a:rPr lang="nb-NO" dirty="0"/>
              <a:t>Bruk gjerne KI, men ... </a:t>
            </a:r>
          </a:p>
        </p:txBody>
      </p:sp>
      <p:sp>
        <p:nvSpPr>
          <p:cNvPr id="5" name="Subtitle 4">
            <a:extLst>
              <a:ext uri="{FF2B5EF4-FFF2-40B4-BE49-F238E27FC236}">
                <a16:creationId xmlns:a16="http://schemas.microsoft.com/office/drawing/2014/main" id="{623971BC-1ECD-FD12-F23A-DB8E71844A0F}"/>
              </a:ext>
            </a:extLst>
          </p:cNvPr>
          <p:cNvSpPr>
            <a:spLocks noGrp="1"/>
          </p:cNvSpPr>
          <p:nvPr>
            <p:ph type="subTitle" idx="13"/>
          </p:nvPr>
        </p:nvSpPr>
        <p:spPr/>
        <p:txBody>
          <a:bodyPr/>
          <a:lstStyle/>
          <a:p>
            <a:endParaRPr lang="nb-NO"/>
          </a:p>
        </p:txBody>
      </p:sp>
      <p:sp>
        <p:nvSpPr>
          <p:cNvPr id="6" name="Content Placeholder 5">
            <a:extLst>
              <a:ext uri="{FF2B5EF4-FFF2-40B4-BE49-F238E27FC236}">
                <a16:creationId xmlns:a16="http://schemas.microsoft.com/office/drawing/2014/main" id="{3CCA1973-229A-BFFB-29D5-17E03CFCB6A3}"/>
              </a:ext>
            </a:extLst>
          </p:cNvPr>
          <p:cNvSpPr>
            <a:spLocks noGrp="1"/>
          </p:cNvSpPr>
          <p:nvPr>
            <p:ph sz="half" idx="29"/>
          </p:nvPr>
        </p:nvSpPr>
        <p:spPr/>
        <p:txBody>
          <a:bodyPr/>
          <a:lstStyle/>
          <a:p>
            <a:r>
              <a:rPr lang="nb-NO" dirty="0"/>
              <a:t>Du er selv </a:t>
            </a:r>
            <a:r>
              <a:rPr lang="nb-NO" u="sng" dirty="0"/>
              <a:t>alltid ansvarlig</a:t>
            </a:r>
            <a:endParaRPr lang="nb-NO" i="1" u="sng" dirty="0"/>
          </a:p>
          <a:p>
            <a:r>
              <a:rPr lang="nb-NO" dirty="0"/>
              <a:t>KI er en </a:t>
            </a:r>
            <a:r>
              <a:rPr lang="nb-NO" u="sng" dirty="0"/>
              <a:t>bullshitter</a:t>
            </a:r>
          </a:p>
          <a:p>
            <a:r>
              <a:rPr lang="nb-NO" dirty="0"/>
              <a:t>Vi anbefaler å ikke bruke KI på </a:t>
            </a:r>
            <a:r>
              <a:rPr lang="nb-NO" dirty="0" err="1"/>
              <a:t>obliger</a:t>
            </a:r>
            <a:r>
              <a:rPr lang="nb-NO" dirty="0"/>
              <a:t> - ikke lur deg selv!</a:t>
            </a:r>
          </a:p>
        </p:txBody>
      </p:sp>
      <p:sp>
        <p:nvSpPr>
          <p:cNvPr id="7" name="Footer Placeholder 6">
            <a:extLst>
              <a:ext uri="{FF2B5EF4-FFF2-40B4-BE49-F238E27FC236}">
                <a16:creationId xmlns:a16="http://schemas.microsoft.com/office/drawing/2014/main" id="{62F6E452-E016-19EF-F4F5-D81E8BEEB6D4}"/>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1834C3E-3B9C-DF8D-32E1-8049101A363A}"/>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3800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28A6664-DA00-9D29-1D96-E98BAC1DB3A8}"/>
              </a:ext>
            </a:extLst>
          </p:cNvPr>
          <p:cNvPicPr>
            <a:picLocks noGrp="1" noChangeAspect="1"/>
          </p:cNvPicPr>
          <p:nvPr>
            <p:ph type="pic" sz="quarter" idx="27"/>
          </p:nvPr>
        </p:nvPicPr>
        <p:blipFill>
          <a:blip r:embed="rId3"/>
          <a:srcRect t="7250" b="7250"/>
          <a:stretch>
            <a:fillRect/>
          </a:stretch>
        </p:blipFill>
        <p:spPr>
          <a:prstGeom prst="rect">
            <a:avLst/>
          </a:prstGeom>
        </p:spPr>
      </p:pic>
      <p:sp>
        <p:nvSpPr>
          <p:cNvPr id="3" name="Text Placeholder 2">
            <a:extLst>
              <a:ext uri="{FF2B5EF4-FFF2-40B4-BE49-F238E27FC236}">
                <a16:creationId xmlns:a16="http://schemas.microsoft.com/office/drawing/2014/main" id="{2DDFF7A8-56D1-28A1-52F6-1D78B1D7B643}"/>
              </a:ext>
            </a:extLst>
          </p:cNvPr>
          <p:cNvSpPr>
            <a:spLocks noGrp="1"/>
          </p:cNvSpPr>
          <p:nvPr>
            <p:ph type="body" sz="quarter" idx="16"/>
          </p:nvPr>
        </p:nvSpPr>
        <p:spPr/>
        <p:txBody>
          <a:bodyPr/>
          <a:lstStyle/>
          <a:p>
            <a:endParaRPr lang="nb-NO"/>
          </a:p>
        </p:txBody>
      </p:sp>
      <p:sp>
        <p:nvSpPr>
          <p:cNvPr id="4" name="Title 3">
            <a:extLst>
              <a:ext uri="{FF2B5EF4-FFF2-40B4-BE49-F238E27FC236}">
                <a16:creationId xmlns:a16="http://schemas.microsoft.com/office/drawing/2014/main" id="{CFE3A7F9-76DD-73DB-1654-44B9A53F7B3F}"/>
              </a:ext>
            </a:extLst>
          </p:cNvPr>
          <p:cNvSpPr>
            <a:spLocks noGrp="1"/>
          </p:cNvSpPr>
          <p:nvPr>
            <p:ph type="title"/>
          </p:nvPr>
        </p:nvSpPr>
        <p:spPr/>
        <p:txBody>
          <a:bodyPr/>
          <a:lstStyle/>
          <a:p>
            <a:r>
              <a:rPr lang="nb-NO" dirty="0"/>
              <a:t>Hva kan dere forvente i kurset?</a:t>
            </a:r>
          </a:p>
        </p:txBody>
      </p:sp>
      <p:sp>
        <p:nvSpPr>
          <p:cNvPr id="5" name="Subtitle 4">
            <a:extLst>
              <a:ext uri="{FF2B5EF4-FFF2-40B4-BE49-F238E27FC236}">
                <a16:creationId xmlns:a16="http://schemas.microsoft.com/office/drawing/2014/main" id="{EA188866-89BF-3201-8CE5-88604D6A9991}"/>
              </a:ext>
            </a:extLst>
          </p:cNvPr>
          <p:cNvSpPr>
            <a:spLocks noGrp="1"/>
          </p:cNvSpPr>
          <p:nvPr>
            <p:ph type="subTitle" idx="13"/>
          </p:nvPr>
        </p:nvSpPr>
        <p:spPr/>
        <p:txBody>
          <a:bodyPr/>
          <a:lstStyle/>
          <a:p>
            <a:endParaRPr lang="nb-NO"/>
          </a:p>
        </p:txBody>
      </p:sp>
      <p:sp>
        <p:nvSpPr>
          <p:cNvPr id="6" name="Content Placeholder 5">
            <a:extLst>
              <a:ext uri="{FF2B5EF4-FFF2-40B4-BE49-F238E27FC236}">
                <a16:creationId xmlns:a16="http://schemas.microsoft.com/office/drawing/2014/main" id="{654CE0F3-B7DE-5F82-02A1-A747B14386EA}"/>
              </a:ext>
            </a:extLst>
          </p:cNvPr>
          <p:cNvSpPr>
            <a:spLocks noGrp="1"/>
          </p:cNvSpPr>
          <p:nvPr>
            <p:ph sz="half" idx="29"/>
          </p:nvPr>
        </p:nvSpPr>
        <p:spPr/>
        <p:txBody>
          <a:bodyPr/>
          <a:lstStyle/>
          <a:p>
            <a:r>
              <a:rPr lang="nb-NO" dirty="0"/>
              <a:t>Vi skal «leke fysikere»</a:t>
            </a:r>
          </a:p>
          <a:p>
            <a:r>
              <a:rPr lang="nb-NO" dirty="0"/>
              <a:t>Få et nytt perspektiv på kjemi?</a:t>
            </a:r>
          </a:p>
          <a:p>
            <a:r>
              <a:rPr lang="nb-NO" dirty="0"/>
              <a:t>Lære om kvantemekanikk</a:t>
            </a:r>
          </a:p>
          <a:p>
            <a:r>
              <a:rPr lang="nb-NO" dirty="0"/>
              <a:t>Spektroskopi</a:t>
            </a:r>
          </a:p>
          <a:p>
            <a:r>
              <a:rPr lang="nb-NO" dirty="0"/>
              <a:t>Gjøre kvantekjemiske beregninger</a:t>
            </a:r>
          </a:p>
          <a:p>
            <a:r>
              <a:rPr lang="nb-NO" dirty="0"/>
              <a:t>5 </a:t>
            </a:r>
            <a:r>
              <a:rPr lang="nb-NO" dirty="0" err="1"/>
              <a:t>obliger</a:t>
            </a:r>
            <a:endParaRPr lang="nb-NO" dirty="0"/>
          </a:p>
          <a:p>
            <a:endParaRPr lang="nb-NO" dirty="0"/>
          </a:p>
        </p:txBody>
      </p:sp>
      <p:sp>
        <p:nvSpPr>
          <p:cNvPr id="7" name="Footer Placeholder 6">
            <a:extLst>
              <a:ext uri="{FF2B5EF4-FFF2-40B4-BE49-F238E27FC236}">
                <a16:creationId xmlns:a16="http://schemas.microsoft.com/office/drawing/2014/main" id="{0CC30EB9-2822-C7B5-E8BA-01323DB3F085}"/>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0DB3FC72-63C4-D36D-1B96-E99964DD368D}"/>
              </a:ext>
            </a:extLst>
          </p:cNvPr>
          <p:cNvSpPr>
            <a:spLocks noGrp="1"/>
          </p:cNvSpPr>
          <p:nvPr>
            <p:ph type="sldNum" sz="quarter" idx="12"/>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394852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up of a word&#10;&#10;AI-generated content may be incorrect.">
            <a:extLst>
              <a:ext uri="{FF2B5EF4-FFF2-40B4-BE49-F238E27FC236}">
                <a16:creationId xmlns:a16="http://schemas.microsoft.com/office/drawing/2014/main" id="{6F9A891A-55FD-6EB9-93AD-15259FB26CE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2500" b="12500"/>
          <a:stretch>
            <a:fillRect/>
          </a:stretch>
        </p:blipFill>
        <p:spPr/>
      </p:pic>
      <p:sp>
        <p:nvSpPr>
          <p:cNvPr id="10" name="Text Placeholder 9">
            <a:extLst>
              <a:ext uri="{FF2B5EF4-FFF2-40B4-BE49-F238E27FC236}">
                <a16:creationId xmlns:a16="http://schemas.microsoft.com/office/drawing/2014/main" id="{9FBD80DB-35F1-2C59-9CAA-0334896BA58B}"/>
              </a:ext>
            </a:extLst>
          </p:cNvPr>
          <p:cNvSpPr>
            <a:spLocks noGrp="1"/>
          </p:cNvSpPr>
          <p:nvPr>
            <p:ph type="body" sz="quarter" idx="15"/>
          </p:nvPr>
        </p:nvSpPr>
        <p:spPr/>
        <p:txBody>
          <a:bodyPr/>
          <a:lstStyle/>
          <a:p>
            <a:endParaRPr lang="nb-NO"/>
          </a:p>
        </p:txBody>
      </p:sp>
      <p:sp>
        <p:nvSpPr>
          <p:cNvPr id="8" name="Slide Number Placeholder 7">
            <a:extLst>
              <a:ext uri="{FF2B5EF4-FFF2-40B4-BE49-F238E27FC236}">
                <a16:creationId xmlns:a16="http://schemas.microsoft.com/office/drawing/2014/main" id="{2BB08F6B-3F0B-90F6-2671-F60DA6A832B4}"/>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10169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metal balls on a wooden stand&#10;&#10;AI-generated content may be incorrect.">
            <a:extLst>
              <a:ext uri="{FF2B5EF4-FFF2-40B4-BE49-F238E27FC236}">
                <a16:creationId xmlns:a16="http://schemas.microsoft.com/office/drawing/2014/main" id="{6C9CBEB9-6178-30E8-77F1-477E67D0841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875" b="21875"/>
          <a:stretch>
            <a:fillRect/>
          </a:stretch>
        </p:blipFill>
        <p:spPr/>
      </p:pic>
      <p:sp>
        <p:nvSpPr>
          <p:cNvPr id="3" name="Subtitle 2">
            <a:extLst>
              <a:ext uri="{FF2B5EF4-FFF2-40B4-BE49-F238E27FC236}">
                <a16:creationId xmlns:a16="http://schemas.microsoft.com/office/drawing/2014/main" id="{A27F391A-4348-C4DC-D603-BCA93864426C}"/>
              </a:ext>
            </a:extLst>
          </p:cNvPr>
          <p:cNvSpPr>
            <a:spLocks noGrp="1"/>
          </p:cNvSpPr>
          <p:nvPr>
            <p:ph type="subTitle" idx="1"/>
          </p:nvPr>
        </p:nvSpPr>
        <p:spPr/>
        <p:txBody>
          <a:bodyPr/>
          <a:lstStyle/>
          <a:p>
            <a:endParaRPr lang="nb-NO"/>
          </a:p>
        </p:txBody>
      </p:sp>
      <p:sp>
        <p:nvSpPr>
          <p:cNvPr id="4" name="Title 3">
            <a:extLst>
              <a:ext uri="{FF2B5EF4-FFF2-40B4-BE49-F238E27FC236}">
                <a16:creationId xmlns:a16="http://schemas.microsoft.com/office/drawing/2014/main" id="{94023DC3-DEE5-3D40-04E4-DB8ED00414D4}"/>
              </a:ext>
            </a:extLst>
          </p:cNvPr>
          <p:cNvSpPr>
            <a:spLocks noGrp="1"/>
          </p:cNvSpPr>
          <p:nvPr>
            <p:ph type="ctrTitle"/>
          </p:nvPr>
        </p:nvSpPr>
        <p:spPr/>
        <p:txBody>
          <a:bodyPr/>
          <a:lstStyle/>
          <a:p>
            <a:r>
              <a:rPr lang="nb-NO" dirty="0"/>
              <a:t>En </a:t>
            </a:r>
            <a:r>
              <a:rPr lang="nb-NO" dirty="0" err="1"/>
              <a:t>recap</a:t>
            </a:r>
            <a:r>
              <a:rPr lang="nb-NO" dirty="0"/>
              <a:t> av klassisk mekanikk</a:t>
            </a:r>
          </a:p>
        </p:txBody>
      </p:sp>
      <p:sp>
        <p:nvSpPr>
          <p:cNvPr id="5" name="Text Placeholder 4">
            <a:extLst>
              <a:ext uri="{FF2B5EF4-FFF2-40B4-BE49-F238E27FC236}">
                <a16:creationId xmlns:a16="http://schemas.microsoft.com/office/drawing/2014/main" id="{1E2C0C17-8CFA-A8FC-FF7B-51C4EB05C5F4}"/>
              </a:ext>
            </a:extLst>
          </p:cNvPr>
          <p:cNvSpPr>
            <a:spLocks noGrp="1"/>
          </p:cNvSpPr>
          <p:nvPr>
            <p:ph type="body" sz="quarter" idx="15"/>
          </p:nvPr>
        </p:nvSpPr>
        <p:spPr/>
        <p:txBody>
          <a:bodyPr/>
          <a:lstStyle/>
          <a:p>
            <a:endParaRPr lang="nb-NO"/>
          </a:p>
        </p:txBody>
      </p:sp>
      <p:sp>
        <p:nvSpPr>
          <p:cNvPr id="6" name="Footer Placeholder 5">
            <a:extLst>
              <a:ext uri="{FF2B5EF4-FFF2-40B4-BE49-F238E27FC236}">
                <a16:creationId xmlns:a16="http://schemas.microsoft.com/office/drawing/2014/main" id="{EA97180E-3BDA-96F0-6818-F1FF1B35929B}"/>
              </a:ext>
            </a:extLst>
          </p:cNvPr>
          <p:cNvSpPr>
            <a:spLocks noGrp="1"/>
          </p:cNvSpPr>
          <p:nvPr>
            <p:ph type="ftr" sz="quarter" idx="3"/>
          </p:nvPr>
        </p:nvSpPr>
        <p:spPr/>
        <p:txBody>
          <a:bodyPr/>
          <a:lstStyle/>
          <a:p>
            <a:endParaRPr lang="nb-NO" dirty="0"/>
          </a:p>
        </p:txBody>
      </p:sp>
      <p:sp>
        <p:nvSpPr>
          <p:cNvPr id="7" name="Slide Number Placeholder 6">
            <a:extLst>
              <a:ext uri="{FF2B5EF4-FFF2-40B4-BE49-F238E27FC236}">
                <a16:creationId xmlns:a16="http://schemas.microsoft.com/office/drawing/2014/main" id="{98C39597-577A-B488-5799-A28A2EB74EC4}"/>
              </a:ext>
            </a:extLst>
          </p:cNvPr>
          <p:cNvSpPr>
            <a:spLocks noGrp="1"/>
          </p:cNvSpPr>
          <p:nvPr>
            <p:ph type="sldNum" sz="quarter" idx="12"/>
          </p:nvPr>
        </p:nvSpPr>
        <p:spPr/>
        <p:txBody>
          <a:bodyPr/>
          <a:lstStyle/>
          <a:p>
            <a:r>
              <a:rPr lang="en-US"/>
              <a:t>Side </a:t>
            </a:r>
            <a:fld id="{5251F420-7306-4E7C-A79E-F31A38F7D392}" type="slidenum">
              <a:rPr lang="en-US" smtClean="0"/>
              <a:pPr/>
              <a:t>8</a:t>
            </a:fld>
            <a:endParaRPr lang="en-US" dirty="0"/>
          </a:p>
        </p:txBody>
      </p:sp>
    </p:spTree>
    <p:extLst>
      <p:ext uri="{BB962C8B-B14F-4D97-AF65-F5344CB8AC3E}">
        <p14:creationId xmlns:p14="http://schemas.microsoft.com/office/powerpoint/2010/main" val="207726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CA63-9A06-52DC-89B4-0558EFACE91C}"/>
              </a:ext>
            </a:extLst>
          </p:cNvPr>
          <p:cNvSpPr>
            <a:spLocks noGrp="1"/>
          </p:cNvSpPr>
          <p:nvPr>
            <p:ph type="title"/>
          </p:nvPr>
        </p:nvSpPr>
        <p:spPr/>
        <p:txBody>
          <a:bodyPr/>
          <a:lstStyle/>
          <a:p>
            <a:r>
              <a:rPr lang="nb-NO" dirty="0"/>
              <a:t>Hva vi skal gjøre nå</a:t>
            </a:r>
          </a:p>
        </p:txBody>
      </p:sp>
      <p:sp>
        <p:nvSpPr>
          <p:cNvPr id="6" name="Subtitle 5">
            <a:extLst>
              <a:ext uri="{FF2B5EF4-FFF2-40B4-BE49-F238E27FC236}">
                <a16:creationId xmlns:a16="http://schemas.microsoft.com/office/drawing/2014/main" id="{5804D424-A42A-9DD9-4FDD-C14FEE720626}"/>
              </a:ext>
            </a:extLst>
          </p:cNvPr>
          <p:cNvSpPr>
            <a:spLocks noGrp="1"/>
          </p:cNvSpPr>
          <p:nvPr>
            <p:ph type="subTitle" idx="13"/>
          </p:nvPr>
        </p:nvSpPr>
        <p:spPr/>
        <p:txBody>
          <a:bodyPr/>
          <a:lstStyle/>
          <a:p>
            <a:endParaRPr lang="nb-NO"/>
          </a:p>
        </p:txBody>
      </p:sp>
      <p:sp>
        <p:nvSpPr>
          <p:cNvPr id="3" name="Content Placeholder 2">
            <a:extLst>
              <a:ext uri="{FF2B5EF4-FFF2-40B4-BE49-F238E27FC236}">
                <a16:creationId xmlns:a16="http://schemas.microsoft.com/office/drawing/2014/main" id="{5F8292D0-CF1F-4500-2991-B3CDAF326768}"/>
              </a:ext>
            </a:extLst>
          </p:cNvPr>
          <p:cNvSpPr>
            <a:spLocks noGrp="1"/>
          </p:cNvSpPr>
          <p:nvPr>
            <p:ph sz="half" idx="29"/>
          </p:nvPr>
        </p:nvSpPr>
        <p:spPr/>
        <p:txBody>
          <a:bodyPr/>
          <a:lstStyle/>
          <a:p>
            <a:r>
              <a:rPr lang="nb-NO" dirty="0"/>
              <a:t>Se på molekyler som om de var </a:t>
            </a:r>
            <a:r>
              <a:rPr lang="nb-NO" u="sng" dirty="0"/>
              <a:t>klassiske mekaniske systemer</a:t>
            </a:r>
          </a:p>
          <a:p>
            <a:r>
              <a:rPr lang="nb-NO" dirty="0"/>
              <a:t>Kvantemekanikk &gt; klassisk mekanikk</a:t>
            </a:r>
          </a:p>
          <a:p>
            <a:r>
              <a:rPr lang="nb-NO" dirty="0"/>
              <a:t>Dette er </a:t>
            </a:r>
            <a:r>
              <a:rPr lang="nb-NO" u="sng" dirty="0"/>
              <a:t>ikke pensum</a:t>
            </a:r>
            <a:r>
              <a:rPr lang="nb-NO" dirty="0"/>
              <a:t>, men det er svært nyttig å kikke litt på dette</a:t>
            </a:r>
          </a:p>
          <a:p>
            <a:pPr lvl="1"/>
            <a:r>
              <a:rPr lang="nb-NO" dirty="0"/>
              <a:t>Få tankene vekk fra kjemi, over på fysikk!</a:t>
            </a:r>
          </a:p>
          <a:p>
            <a:endParaRPr lang="nb-NO" dirty="0"/>
          </a:p>
        </p:txBody>
      </p:sp>
      <p:sp>
        <p:nvSpPr>
          <p:cNvPr id="4" name="Footer Placeholder 3">
            <a:extLst>
              <a:ext uri="{FF2B5EF4-FFF2-40B4-BE49-F238E27FC236}">
                <a16:creationId xmlns:a16="http://schemas.microsoft.com/office/drawing/2014/main" id="{28B77BCB-4AC2-85C7-F843-4BEE762F3A5F}"/>
              </a:ext>
            </a:extLst>
          </p:cNvPr>
          <p:cNvSpPr>
            <a:spLocks noGrp="1"/>
          </p:cNvSpPr>
          <p:nvPr>
            <p:ph type="ftr" sz="quarter" idx="3"/>
          </p:nvPr>
        </p:nvSpPr>
        <p:spPr/>
        <p:txBody>
          <a:bodyPr/>
          <a:lstStyle/>
          <a:p>
            <a:endParaRPr lang="nb-NO" dirty="0"/>
          </a:p>
        </p:txBody>
      </p:sp>
      <p:sp>
        <p:nvSpPr>
          <p:cNvPr id="5" name="Slide Number Placeholder 4">
            <a:extLst>
              <a:ext uri="{FF2B5EF4-FFF2-40B4-BE49-F238E27FC236}">
                <a16:creationId xmlns:a16="http://schemas.microsoft.com/office/drawing/2014/main" id="{C0E8DA07-E119-C567-C6D0-CD9A7428E02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pic>
        <p:nvPicPr>
          <p:cNvPr id="12" name="Picture 11">
            <a:extLst>
              <a:ext uri="{FF2B5EF4-FFF2-40B4-BE49-F238E27FC236}">
                <a16:creationId xmlns:a16="http://schemas.microsoft.com/office/drawing/2014/main" id="{D9C2D23C-81AE-EE4A-F336-83A38C40E58E}"/>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20968473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9965</TotalTime>
  <Words>835</Words>
  <Application>Microsoft Macintosh PowerPoint</Application>
  <PresentationFormat>Widescreen</PresentationFormat>
  <Paragraphs>143</Paragraphs>
  <Slides>29</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sans-serif</vt:lpstr>
      <vt:lpstr>Calibri</vt:lpstr>
      <vt:lpstr>System Font Regular</vt:lpstr>
      <vt:lpstr>Times New Roman</vt:lpstr>
      <vt:lpstr>Office Theme</vt:lpstr>
      <vt:lpstr>KJM2601 – velkommen</vt:lpstr>
      <vt:lpstr>Underviserne</vt:lpstr>
      <vt:lpstr>Litt praktisk info</vt:lpstr>
      <vt:lpstr>Pensum</vt:lpstr>
      <vt:lpstr>Bruk gjerne KI, men ... </vt:lpstr>
      <vt:lpstr>Hva kan dere forvente i kurset?</vt:lpstr>
      <vt:lpstr>PowerPoint Presentation</vt:lpstr>
      <vt:lpstr>En recap av klassisk mekanikk</vt:lpstr>
      <vt:lpstr>Hva vi skal gjøre nå</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Klassisk atom er ustablit </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21</cp:revision>
  <dcterms:created xsi:type="dcterms:W3CDTF">2024-08-16T13:12:00Z</dcterms:created>
  <dcterms:modified xsi:type="dcterms:W3CDTF">2025-08-07T07:54:21Z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